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76" r:id="rId2"/>
    <p:sldId id="279" r:id="rId3"/>
    <p:sldId id="284" r:id="rId4"/>
    <p:sldId id="319" r:id="rId5"/>
    <p:sldId id="320" r:id="rId6"/>
    <p:sldId id="321" r:id="rId7"/>
    <p:sldId id="322" r:id="rId8"/>
    <p:sldId id="324" r:id="rId9"/>
    <p:sldId id="318" r:id="rId10"/>
    <p:sldId id="323" r:id="rId11"/>
    <p:sldId id="317" r:id="rId12"/>
    <p:sldId id="314" r:id="rId13"/>
    <p:sldId id="315" r:id="rId1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9/8/2021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tiff"/><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4.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ABAP%20on%20HANA/Day%205/Performance_DB_Checks.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5</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100117859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5</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1026602"/>
            <a:ext cx="7964159" cy="1938992"/>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solidFill>
                  <a:schemeClr val="bg1"/>
                </a:solidFill>
              </a:rPr>
              <a:t>Performance Guideline  for ABAP CODE</a:t>
            </a:r>
          </a:p>
          <a:p>
            <a:pPr marL="742950" lvl="1" indent="-285750">
              <a:buFont typeface="Arial" panose="020B0604020202020204" pitchFamily="34" charset="0"/>
              <a:buChar char="•"/>
            </a:pPr>
            <a:r>
              <a:rPr lang="en-US" sz="2000" dirty="0">
                <a:solidFill>
                  <a:schemeClr val="bg1"/>
                </a:solidFill>
              </a:rPr>
              <a:t>Describing SQLM (SQL Monitor)</a:t>
            </a:r>
          </a:p>
          <a:p>
            <a:pPr marL="742950" lvl="1" indent="-285750">
              <a:buFont typeface="Arial" panose="020B0604020202020204" pitchFamily="34" charset="0"/>
              <a:buChar char="•"/>
            </a:pPr>
            <a:r>
              <a:rPr lang="en-US" sz="2000" dirty="0">
                <a:solidFill>
                  <a:schemeClr val="bg1"/>
                </a:solidFill>
              </a:rPr>
              <a:t>Understanding Code inspector variants</a:t>
            </a:r>
          </a:p>
          <a:p>
            <a:pPr marL="742950" lvl="1" indent="-285750">
              <a:buFont typeface="Arial" panose="020B0604020202020204" pitchFamily="34" charset="0"/>
              <a:buChar char="•"/>
            </a:pPr>
            <a:r>
              <a:rPr lang="en-US" sz="2000" dirty="0">
                <a:solidFill>
                  <a:schemeClr val="bg1"/>
                </a:solidFill>
              </a:rPr>
              <a:t>Describing Data Migration Point</a:t>
            </a:r>
          </a:p>
          <a:p>
            <a:pPr marL="742950" lvl="1" indent="-285750">
              <a:buFont typeface="Arial" panose="020B0604020202020204" pitchFamily="34" charset="0"/>
              <a:buChar char="•"/>
            </a:pPr>
            <a:r>
              <a:rPr lang="en-US" sz="2000" dirty="0">
                <a:solidFill>
                  <a:schemeClr val="bg1"/>
                </a:solidFill>
              </a:rPr>
              <a:t>Static check with SQL performance </a:t>
            </a:r>
          </a:p>
          <a:p>
            <a:pPr marL="742950" lvl="1" indent="-285750">
              <a:buFont typeface="Arial" panose="020B0604020202020204" pitchFamily="34" charset="0"/>
              <a:buChar char="•"/>
            </a:pPr>
            <a:r>
              <a:rPr lang="en-US" sz="2000" dirty="0">
                <a:solidFill>
                  <a:schemeClr val="bg1"/>
                </a:solidFill>
              </a:rPr>
              <a:t>SQL performance Tuning work list monitor ( SWLT )</a:t>
            </a: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Performance Guild line for ABAP Code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2" descr="https://blogs.sap.com/wp-content/uploads/2013/06/capture1_22777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20" y="1280161"/>
            <a:ext cx="10706832" cy="478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SQLM ( SQL Monitor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C3D67074-ABBF-4F1F-8F04-07B7C002C1DF}"/>
              </a:ext>
            </a:extLst>
          </p:cNvPr>
          <p:cNvSpPr txBox="1"/>
          <p:nvPr/>
        </p:nvSpPr>
        <p:spPr>
          <a:xfrm>
            <a:off x="405780" y="934720"/>
            <a:ext cx="1117360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This is a tool developed by SAP and available since NW 7.4 in all systems to monitor SQL statement performance in terms of DB Time, avg. time taken per request, DB Records, Iterations, over all consumption.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This is the recommended tool to be used in ABAP On HANA systems (production) w/o affecting performance.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chemeClr val="bg1"/>
                </a:solidFill>
                <a:effectLst/>
                <a:uLnTx/>
                <a:uFillTx/>
                <a:latin typeface="Calibri"/>
              </a:rPr>
              <a:t>Most expensive request entry point (Transaction, BG Job, Program, Report) In terms </a:t>
            </a:r>
            <a:r>
              <a:rPr lang="en-US" sz="1800" dirty="0">
                <a:solidFill>
                  <a:schemeClr val="bg1"/>
                </a:solidFill>
                <a:latin typeface="Calibri"/>
              </a:rPr>
              <a:t>of DB Time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chemeClr val="bg1"/>
                </a:solidFill>
                <a:effectLst/>
                <a:uLnTx/>
                <a:uFillTx/>
                <a:latin typeface="Calibri"/>
              </a:rPr>
              <a:t>In these entry points itself, which SQL Query Dominates the SQL Profile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800" dirty="0">
                <a:solidFill>
                  <a:schemeClr val="bg1"/>
                </a:solidFill>
                <a:latin typeface="Calibri"/>
              </a:rPr>
              <a:t>Most Expensive or Used Query in Whole System</a:t>
            </a:r>
            <a:endParaRPr kumimoji="0" lang="en-US" sz="1800" b="0" i="0" u="none" strike="noStrike" kern="1200" cap="none" spc="0" normalizeH="0" baseline="0" noProof="0" dirty="0">
              <a:ln>
                <a:noFill/>
              </a:ln>
              <a:solidFill>
                <a:schemeClr val="bg1"/>
              </a:solidFill>
              <a:effectLst/>
              <a:uLnTx/>
              <a:uFillTx/>
              <a:latin typeface="Calibri"/>
            </a:endParaRPr>
          </a:p>
        </p:txBody>
      </p:sp>
      <p:pic>
        <p:nvPicPr>
          <p:cNvPr id="7" name="Picture 4"/>
          <p:cNvPicPr>
            <a:picLocks noChangeAspect="1" noChangeArrowheads="1"/>
          </p:cNvPicPr>
          <p:nvPr/>
        </p:nvPicPr>
        <p:blipFill rotWithShape="1">
          <a:blip r:embed="rId3"/>
          <a:srcRect b="25238"/>
          <a:stretch/>
        </p:blipFill>
        <p:spPr bwMode="gray">
          <a:xfrm>
            <a:off x="1345972" y="2859605"/>
            <a:ext cx="7992483" cy="3547613"/>
          </a:xfrm>
          <a:prstGeom prst="rect">
            <a:avLst/>
          </a:prstGeom>
          <a:ln>
            <a:noFill/>
          </a:ln>
          <a:effec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SQL_M Architecture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8"/>
          <p:cNvSpPr txBox="1">
            <a:spLocks/>
          </p:cNvSpPr>
          <p:nvPr/>
        </p:nvSpPr>
        <p:spPr bwMode="gray">
          <a:xfrm>
            <a:off x="457857" y="1027691"/>
            <a:ext cx="11325777" cy="135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79388" indent="-179388"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defTabSz="914217" eaLnBrk="1" hangingPunct="1">
              <a:spcBef>
                <a:spcPts val="1625"/>
              </a:spcBef>
              <a:buClr>
                <a:srgbClr val="F0AB00"/>
              </a:buClr>
              <a:buSzPct val="80000"/>
              <a:defRPr/>
            </a:pPr>
            <a:r>
              <a:rPr lang="en-US" sz="2000" kern="0" dirty="0">
                <a:solidFill>
                  <a:schemeClr val="bg1"/>
                </a:solidFill>
                <a:latin typeface="+mn-lt"/>
              </a:rPr>
              <a:t>When SQL Monitor is switched on</a:t>
            </a:r>
            <a:endParaRPr lang="en-US" sz="2000" b="0" kern="0" dirty="0">
              <a:solidFill>
                <a:schemeClr val="bg1"/>
              </a:solidFill>
              <a:latin typeface="+mn-lt"/>
            </a:endParaRP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ABAP kernel logs information about DB accesses asynchronously via runtime monitor.</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Monitoring data is moved periodically via a batch job to specific database tables.</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SQL Monitor transaction reads data from these database tables.</a:t>
            </a:r>
          </a:p>
        </p:txBody>
      </p:sp>
      <p:grpSp>
        <p:nvGrpSpPr>
          <p:cNvPr id="7" name="Group 20"/>
          <p:cNvGrpSpPr>
            <a:grpSpLocks noChangeAspect="1"/>
          </p:cNvGrpSpPr>
          <p:nvPr/>
        </p:nvGrpSpPr>
        <p:grpSpPr bwMode="auto">
          <a:xfrm>
            <a:off x="1883038" y="2924944"/>
            <a:ext cx="8429099" cy="3054675"/>
            <a:chOff x="1984917" y="3429591"/>
            <a:chExt cx="5575609" cy="2910532"/>
          </a:xfrm>
        </p:grpSpPr>
        <p:sp>
          <p:nvSpPr>
            <p:cNvPr id="8" name="AutoShape 7"/>
            <p:cNvSpPr>
              <a:spLocks noChangeArrowheads="1"/>
            </p:cNvSpPr>
            <p:nvPr/>
          </p:nvSpPr>
          <p:spPr bwMode="gray">
            <a:xfrm>
              <a:off x="2062080" y="3429591"/>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endParaRPr lang="en-US" sz="1400" kern="0" dirty="0">
                <a:solidFill>
                  <a:schemeClr val="bg1"/>
                </a:solidFill>
                <a:ea typeface="Arial Unicode MS" pitchFamily="34" charset="-128"/>
                <a:cs typeface="Arial Unicode MS" pitchFamily="34" charset="-128"/>
              </a:endParaRPr>
            </a:p>
          </p:txBody>
        </p:sp>
        <p:sp>
          <p:nvSpPr>
            <p:cNvPr id="9" name="Flowchart: Magnetic Disk 8"/>
            <p:cNvSpPr/>
            <p:nvPr/>
          </p:nvSpPr>
          <p:spPr bwMode="gray">
            <a:xfrm>
              <a:off x="6033792" y="5581130"/>
              <a:ext cx="1526734" cy="758993"/>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r>
                <a:rPr lang="en-US" sz="1600" kern="0" dirty="0">
                  <a:solidFill>
                    <a:schemeClr val="bg1"/>
                  </a:solidFill>
                  <a:ea typeface="Arial Unicode MS" pitchFamily="34" charset="-128"/>
                  <a:cs typeface="Arial Unicode MS" pitchFamily="34" charset="-128"/>
                </a:rPr>
                <a:t>SQLM</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Tables</a:t>
              </a:r>
            </a:p>
          </p:txBody>
        </p:sp>
        <p:sp>
          <p:nvSpPr>
            <p:cNvPr id="10" name="Right Arrow 9"/>
            <p:cNvSpPr/>
            <p:nvPr/>
          </p:nvSpPr>
          <p:spPr bwMode="gray">
            <a:xfrm rot="5400000">
              <a:off x="6337496" y="4914779"/>
              <a:ext cx="933657" cy="399045"/>
            </a:xfrm>
            <a:prstGeom prst="rightArrow">
              <a:avLst>
                <a:gd name="adj1" fmla="val 50000"/>
                <a:gd name="adj2" fmla="val 37891"/>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2" name="AutoShape 7"/>
            <p:cNvSpPr>
              <a:spLocks noChangeArrowheads="1"/>
            </p:cNvSpPr>
            <p:nvPr/>
          </p:nvSpPr>
          <p:spPr bwMode="gray">
            <a:xfrm>
              <a:off x="6033792" y="3782094"/>
              <a:ext cx="1526734"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chemeClr val="bg1"/>
                  </a:solidFill>
                  <a:ea typeface="Arial Unicode MS" pitchFamily="34" charset="-128"/>
                  <a:cs typeface="Arial Unicode MS" pitchFamily="34" charset="-128"/>
                </a:rPr>
                <a:t>SQL Monitor Transaction </a:t>
              </a:r>
            </a:p>
          </p:txBody>
        </p:sp>
        <p:sp>
          <p:nvSpPr>
            <p:cNvPr id="13" name="Flowchart: Magnetic Disk 12"/>
            <p:cNvSpPr/>
            <p:nvPr/>
          </p:nvSpPr>
          <p:spPr bwMode="gray">
            <a:xfrm>
              <a:off x="1984917" y="5570015"/>
              <a:ext cx="1930188" cy="770108"/>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endParaRPr lang="en-US" sz="1400" kern="0" dirty="0">
                <a:solidFill>
                  <a:schemeClr val="bg1"/>
                </a:solidFill>
                <a:ea typeface="Arial Unicode MS" pitchFamily="34" charset="-128"/>
                <a:cs typeface="Arial Unicode MS" pitchFamily="34" charset="-128"/>
              </a:endParaRPr>
            </a:p>
          </p:txBody>
        </p:sp>
        <p:sp>
          <p:nvSpPr>
            <p:cNvPr id="14" name="TextBox 13"/>
            <p:cNvSpPr txBox="1"/>
            <p:nvPr/>
          </p:nvSpPr>
          <p:spPr bwMode="gray">
            <a:xfrm>
              <a:off x="2638270" y="5852652"/>
              <a:ext cx="623481" cy="422285"/>
            </a:xfrm>
            <a:prstGeom prst="rect">
              <a:avLst/>
            </a:prstGeom>
            <a:noFill/>
            <a:effectLst/>
          </p:spPr>
          <p:txBody>
            <a:bodyPr wrap="none" lIns="0" tIns="0" rIns="0" bIns="0">
              <a:spAutoFit/>
            </a:bodyPr>
            <a:lstStyle/>
            <a:p>
              <a:pPr algn="ctr">
                <a:lnSpc>
                  <a:spcPct val="90000"/>
                </a:lnSpc>
                <a:buClr>
                  <a:srgbClr val="F0AB00"/>
                </a:buClr>
                <a:buSzPct val="80000"/>
                <a:defRPr/>
              </a:pPr>
              <a:r>
                <a:rPr lang="en-US" sz="1600" kern="0" dirty="0">
                  <a:solidFill>
                    <a:schemeClr val="bg1"/>
                  </a:solidFill>
                  <a:ea typeface="Arial Unicode MS" pitchFamily="34" charset="-128"/>
                  <a:cs typeface="Arial Unicode MS" pitchFamily="34" charset="-128"/>
                </a:rPr>
                <a:t>Application</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Tables</a:t>
              </a:r>
            </a:p>
          </p:txBody>
        </p:sp>
        <p:sp>
          <p:nvSpPr>
            <p:cNvPr id="15" name="AutoShape 7"/>
            <p:cNvSpPr>
              <a:spLocks noChangeArrowheads="1"/>
            </p:cNvSpPr>
            <p:nvPr/>
          </p:nvSpPr>
          <p:spPr bwMode="gray">
            <a:xfrm>
              <a:off x="1984917" y="3537565"/>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chemeClr val="bg1"/>
                  </a:solidFill>
                  <a:ea typeface="Arial Unicode MS" pitchFamily="34" charset="-128"/>
                  <a:cs typeface="Arial Unicode MS" pitchFamily="34" charset="-128"/>
                </a:rPr>
                <a:t>Work Process</a:t>
              </a:r>
            </a:p>
          </p:txBody>
        </p:sp>
        <p:sp>
          <p:nvSpPr>
            <p:cNvPr id="16" name="Right Arrow 15"/>
            <p:cNvSpPr/>
            <p:nvPr/>
          </p:nvSpPr>
          <p:spPr bwMode="gray">
            <a:xfrm rot="5400000">
              <a:off x="2733026" y="4374909"/>
              <a:ext cx="43507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7" name="AutoShape 7"/>
            <p:cNvSpPr>
              <a:spLocks noChangeArrowheads="1"/>
            </p:cNvSpPr>
            <p:nvPr/>
          </p:nvSpPr>
          <p:spPr bwMode="gray">
            <a:xfrm>
              <a:off x="1984917" y="4791967"/>
              <a:ext cx="1930188" cy="260408"/>
            </a:xfrm>
            <a:prstGeom prst="roundRect">
              <a:avLst>
                <a:gd name="adj" fmla="val 0"/>
              </a:avLst>
            </a:prstGeom>
            <a:solidFill>
              <a:srgbClr val="CCCCCC"/>
            </a:solidFill>
            <a:ln w="6350" algn="ctr">
              <a:solidFill>
                <a:srgbClr val="FFFFFF"/>
              </a:solid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Database Interface</a:t>
              </a:r>
            </a:p>
          </p:txBody>
        </p:sp>
        <p:sp>
          <p:nvSpPr>
            <p:cNvPr id="18" name="Right Arrow 17"/>
            <p:cNvSpPr/>
            <p:nvPr/>
          </p:nvSpPr>
          <p:spPr bwMode="gray">
            <a:xfrm rot="5400000">
              <a:off x="2717942" y="5148987"/>
              <a:ext cx="46524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9" name="TextBox 18"/>
            <p:cNvSpPr txBox="1"/>
            <p:nvPr/>
          </p:nvSpPr>
          <p:spPr bwMode="gray">
            <a:xfrm>
              <a:off x="5779153" y="4918996"/>
              <a:ext cx="274628" cy="410554"/>
            </a:xfrm>
            <a:prstGeom prst="rect">
              <a:avLst/>
            </a:prstGeom>
            <a:noFill/>
          </p:spPr>
          <p:txBody>
            <a:bodyPr wrap="none" lIns="0" tIns="0" rIns="0" bIns="0">
              <a:spAutoFit/>
            </a:bodyPr>
            <a:lstStyle/>
            <a:p>
              <a:pPr>
                <a:spcBef>
                  <a:spcPct val="50000"/>
                </a:spcBef>
                <a:buClr>
                  <a:srgbClr val="F0AB00"/>
                </a:buClr>
                <a:buSzPct val="80000"/>
                <a:defRPr/>
              </a:pPr>
              <a:r>
                <a:rPr lang="en-US" sz="1400" kern="0" dirty="0">
                  <a:solidFill>
                    <a:schemeClr val="bg1"/>
                  </a:solidFill>
                  <a:ea typeface="Arial Unicode MS" pitchFamily="34" charset="-128"/>
                  <a:cs typeface="Arial Unicode MS" pitchFamily="34" charset="-128"/>
                </a:rPr>
                <a:t>Batch</a:t>
              </a:r>
              <a:br>
                <a:rPr lang="en-US" sz="1400" kern="0" dirty="0">
                  <a:solidFill>
                    <a:schemeClr val="bg1"/>
                  </a:solidFill>
                  <a:ea typeface="Arial Unicode MS" pitchFamily="34" charset="-128"/>
                  <a:cs typeface="Arial Unicode MS" pitchFamily="34" charset="-128"/>
                </a:rPr>
              </a:br>
              <a:r>
                <a:rPr lang="en-US" sz="1400" kern="0" dirty="0">
                  <a:solidFill>
                    <a:schemeClr val="bg1"/>
                  </a:solidFill>
                  <a:ea typeface="Arial Unicode MS" pitchFamily="34" charset="-128"/>
                  <a:cs typeface="Arial Unicode MS" pitchFamily="34" charset="-128"/>
                </a:rPr>
                <a:t>Job</a:t>
              </a:r>
            </a:p>
          </p:txBody>
        </p:sp>
        <p:cxnSp>
          <p:nvCxnSpPr>
            <p:cNvPr id="20" name="Elbow Connector 32"/>
            <p:cNvCxnSpPr>
              <a:cxnSpLocks noChangeShapeType="1"/>
              <a:stCxn id="21" idx="3"/>
              <a:endCxn id="9" idx="2"/>
            </p:cNvCxnSpPr>
            <p:nvPr/>
          </p:nvCxnSpPr>
          <p:spPr bwMode="gray">
            <a:xfrm>
              <a:off x="5455759" y="4921600"/>
              <a:ext cx="577629" cy="1038847"/>
            </a:xfrm>
            <a:prstGeom prst="bentConnector3">
              <a:avLst>
                <a:gd name="adj1" fmla="val 50000"/>
              </a:avLst>
            </a:prstGeom>
            <a:noFill/>
            <a:ln w="12700" algn="ctr">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21" name="Rounded Rectangle 20"/>
            <p:cNvSpPr/>
            <p:nvPr/>
          </p:nvSpPr>
          <p:spPr bwMode="gray">
            <a:xfrm>
              <a:off x="4586427" y="4560141"/>
              <a:ext cx="869742" cy="722473"/>
            </a:xfrm>
            <a:prstGeom prst="roundRect">
              <a:avLst/>
            </a:prstGeom>
            <a:solidFill>
              <a:srgbClr val="CCCCCC">
                <a:lumMod val="75000"/>
              </a:srgbClr>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Runtime Monitor</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Data</a:t>
              </a:r>
            </a:p>
          </p:txBody>
        </p:sp>
        <p:cxnSp>
          <p:nvCxnSpPr>
            <p:cNvPr id="22" name="Elbow Connector 34"/>
            <p:cNvCxnSpPr>
              <a:cxnSpLocks noChangeShapeType="1"/>
              <a:stCxn id="17" idx="3"/>
              <a:endCxn id="21" idx="1"/>
            </p:cNvCxnSpPr>
            <p:nvPr/>
          </p:nvCxnSpPr>
          <p:spPr bwMode="gray">
            <a:xfrm>
              <a:off x="3915439" y="4921599"/>
              <a:ext cx="670969" cy="1"/>
            </a:xfrm>
            <a:prstGeom prst="bentConnector3">
              <a:avLst>
                <a:gd name="adj1" fmla="val 50000"/>
              </a:avLst>
            </a:prstGeom>
            <a:noFill/>
            <a:ln w="12700" algn="ctr">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23" name="TextBox 22"/>
            <p:cNvSpPr txBox="1"/>
            <p:nvPr/>
          </p:nvSpPr>
          <p:spPr bwMode="gray">
            <a:xfrm>
              <a:off x="4103162" y="4699872"/>
              <a:ext cx="311740" cy="205278"/>
            </a:xfrm>
            <a:prstGeom prst="rect">
              <a:avLst/>
            </a:prstGeom>
            <a:noFill/>
          </p:spPr>
          <p:txBody>
            <a:bodyPr wrap="none" lIns="0" tIns="0" rIns="0" bIns="0">
              <a:spAutoFit/>
            </a:bodyPr>
            <a:lstStyle/>
            <a:p>
              <a:pPr algn="ctr">
                <a:spcBef>
                  <a:spcPct val="50000"/>
                </a:spcBef>
                <a:buClr>
                  <a:srgbClr val="F0AB00"/>
                </a:buClr>
                <a:buSzPct val="80000"/>
                <a:defRPr/>
              </a:pPr>
              <a:r>
                <a:rPr lang="en-US" sz="1400" kern="0" dirty="0">
                  <a:solidFill>
                    <a:schemeClr val="bg1"/>
                  </a:solidFill>
                  <a:ea typeface="Arial Unicode MS" pitchFamily="34" charset="-128"/>
                  <a:cs typeface="Arial Unicode MS" pitchFamily="34" charset="-128"/>
                </a:rPr>
                <a:t>Async.</a:t>
              </a:r>
            </a:p>
          </p:txBody>
        </p:sp>
      </p:gr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Performance Tuning Worklist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09441" y="1050950"/>
            <a:ext cx="11238002" cy="1754326"/>
          </a:xfrm>
          <a:prstGeom prst="rect">
            <a:avLst/>
          </a:prstGeom>
        </p:spPr>
        <p:txBody>
          <a:bodyPr wrap="square">
            <a:spAutoFit/>
          </a:bodyPr>
          <a:lstStyle/>
          <a:p>
            <a:r>
              <a:rPr lang="en-US" sz="1800" dirty="0">
                <a:solidFill>
                  <a:schemeClr val="bg1"/>
                </a:solidFill>
                <a:latin typeface="Benton Sans"/>
              </a:rPr>
              <a:t>The </a:t>
            </a:r>
            <a:r>
              <a:rPr lang="en-US" sz="1800" b="1" dirty="0">
                <a:solidFill>
                  <a:schemeClr val="bg1"/>
                </a:solidFill>
                <a:latin typeface="Benton Sans"/>
              </a:rPr>
              <a:t>SQL Performance Tuning Worklist</a:t>
            </a:r>
            <a:r>
              <a:rPr lang="en-US" sz="1800" dirty="0">
                <a:solidFill>
                  <a:schemeClr val="bg1"/>
                </a:solidFill>
                <a:latin typeface="Benton Sans"/>
              </a:rPr>
              <a:t> (transaction </a:t>
            </a:r>
            <a:r>
              <a:rPr lang="en-US" sz="1800" dirty="0">
                <a:solidFill>
                  <a:schemeClr val="bg1"/>
                </a:solidFill>
                <a:latin typeface="Monaco"/>
              </a:rPr>
              <a:t>SWLT</a:t>
            </a:r>
            <a:r>
              <a:rPr lang="en-US" sz="1800" dirty="0">
                <a:solidFill>
                  <a:schemeClr val="bg1"/>
                </a:solidFill>
                <a:latin typeface="Benton Sans"/>
              </a:rPr>
              <a:t>) enables you to find ABAP SQL code that has potential for performance improvement. This tool combines information from static ABAP code scans that normally run in a test or quality system with runtime data from the </a:t>
            </a:r>
            <a:r>
              <a:rPr lang="en-US" sz="1800" b="1" dirty="0">
                <a:solidFill>
                  <a:schemeClr val="bg1"/>
                </a:solidFill>
                <a:latin typeface="Benton Sans"/>
              </a:rPr>
              <a:t>SQL Monitor</a:t>
            </a:r>
            <a:r>
              <a:rPr lang="en-US" sz="1800" dirty="0">
                <a:solidFill>
                  <a:schemeClr val="bg1"/>
                </a:solidFill>
                <a:latin typeface="Benton Sans"/>
              </a:rPr>
              <a:t> that typically originates from the productive system. Based on data records collected by the </a:t>
            </a:r>
            <a:r>
              <a:rPr lang="en-US" sz="1800" b="1" dirty="0">
                <a:solidFill>
                  <a:schemeClr val="bg1"/>
                </a:solidFill>
                <a:latin typeface="Benton Sans"/>
              </a:rPr>
              <a:t>SQL Monitor</a:t>
            </a:r>
            <a:r>
              <a:rPr lang="en-US" sz="1800" dirty="0">
                <a:solidFill>
                  <a:schemeClr val="bg1"/>
                </a:solidFill>
                <a:latin typeface="Benton Sans"/>
              </a:rPr>
              <a:t>, the </a:t>
            </a:r>
            <a:r>
              <a:rPr lang="en-US" sz="1800" b="1" dirty="0">
                <a:solidFill>
                  <a:schemeClr val="bg1"/>
                </a:solidFill>
                <a:latin typeface="Benton Sans"/>
              </a:rPr>
              <a:t>SQL Performance Tuning Worklist</a:t>
            </a:r>
            <a:r>
              <a:rPr lang="en-US" sz="1800" dirty="0">
                <a:solidFill>
                  <a:schemeClr val="bg1"/>
                </a:solidFill>
                <a:latin typeface="Benton Sans"/>
              </a:rPr>
              <a:t> automatically creates a worklist and allows you to rank the findings according to specific performance issues and their business relevance.</a:t>
            </a:r>
            <a:endParaRPr lang="en-US" sz="1800" dirty="0">
              <a:solidFill>
                <a:schemeClr val="bg1"/>
              </a:solidFill>
            </a:endParaRPr>
          </a:p>
        </p:txBody>
      </p:sp>
      <p:sp>
        <p:nvSpPr>
          <p:cNvPr id="7" name="Oval 6">
            <a:extLst>
              <a:ext uri="{FF2B5EF4-FFF2-40B4-BE49-F238E27FC236}">
                <a16:creationId xmlns="" xmlns:a16="http://schemas.microsoft.com/office/drawing/2014/main" id="{C71A7E1E-E127-4224-8C72-27FFE81E1F07}"/>
              </a:ext>
            </a:extLst>
          </p:cNvPr>
          <p:cNvSpPr/>
          <p:nvPr/>
        </p:nvSpPr>
        <p:spPr>
          <a:xfrm>
            <a:off x="1522338" y="2783717"/>
            <a:ext cx="3657600" cy="3270739"/>
          </a:xfrm>
          <a:prstGeom prst="ellipse">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bg1"/>
                </a:solidFill>
              </a:rPr>
              <a:t>Findings from</a:t>
            </a:r>
          </a:p>
          <a:p>
            <a:r>
              <a:rPr lang="en-US" sz="1800" b="1" dirty="0">
                <a:solidFill>
                  <a:schemeClr val="bg1"/>
                </a:solidFill>
              </a:rPr>
              <a:t> SCI/ATC</a:t>
            </a:r>
          </a:p>
          <a:p>
            <a:r>
              <a:rPr lang="en-US" sz="1800" b="1" dirty="0">
                <a:solidFill>
                  <a:schemeClr val="bg1"/>
                </a:solidFill>
              </a:rPr>
              <a:t>Which are all</a:t>
            </a:r>
          </a:p>
          <a:p>
            <a:r>
              <a:rPr lang="en-US" sz="1800" b="1" dirty="0">
                <a:solidFill>
                  <a:schemeClr val="bg1"/>
                </a:solidFill>
              </a:rPr>
              <a:t> violation of </a:t>
            </a:r>
          </a:p>
          <a:p>
            <a:r>
              <a:rPr lang="en-US" sz="1800" b="1" dirty="0">
                <a:solidFill>
                  <a:schemeClr val="bg1"/>
                </a:solidFill>
              </a:rPr>
              <a:t>guidelines</a:t>
            </a:r>
          </a:p>
        </p:txBody>
      </p:sp>
      <p:sp>
        <p:nvSpPr>
          <p:cNvPr id="8" name="Oval 7">
            <a:extLst>
              <a:ext uri="{FF2B5EF4-FFF2-40B4-BE49-F238E27FC236}">
                <a16:creationId xmlns="" xmlns:a16="http://schemas.microsoft.com/office/drawing/2014/main" id="{52B79CDB-F144-41CC-BA21-45D6086968A1}"/>
              </a:ext>
            </a:extLst>
          </p:cNvPr>
          <p:cNvSpPr/>
          <p:nvPr/>
        </p:nvSpPr>
        <p:spPr>
          <a:xfrm>
            <a:off x="3444924" y="2796973"/>
            <a:ext cx="3657600" cy="3270739"/>
          </a:xfrm>
          <a:prstGeom prst="ellipse">
            <a:avLst/>
          </a:prstGeom>
          <a:solidFill>
            <a:schemeClr val="accent6">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bg1"/>
                </a:solidFill>
              </a:rPr>
              <a:t>SQLM tool for most </a:t>
            </a:r>
          </a:p>
          <a:p>
            <a:pPr algn="r"/>
            <a:r>
              <a:rPr lang="en-US" sz="1800" dirty="0">
                <a:solidFill>
                  <a:schemeClr val="bg1"/>
                </a:solidFill>
              </a:rPr>
              <a:t>used and domination</a:t>
            </a:r>
          </a:p>
          <a:p>
            <a:pPr algn="r"/>
            <a:r>
              <a:rPr lang="en-US" sz="1800" dirty="0">
                <a:solidFill>
                  <a:schemeClr val="bg1"/>
                </a:solidFill>
              </a:rPr>
              <a:t> SQL statements</a:t>
            </a:r>
          </a:p>
        </p:txBody>
      </p:sp>
      <p:sp>
        <p:nvSpPr>
          <p:cNvPr id="9" name="TextBox 8">
            <a:extLst>
              <a:ext uri="{FF2B5EF4-FFF2-40B4-BE49-F238E27FC236}">
                <a16:creationId xmlns="" xmlns:a16="http://schemas.microsoft.com/office/drawing/2014/main" id="{148E21FD-43DB-436B-B42D-67107FAA0E35}"/>
              </a:ext>
            </a:extLst>
          </p:cNvPr>
          <p:cNvSpPr txBox="1"/>
          <p:nvPr/>
        </p:nvSpPr>
        <p:spPr>
          <a:xfrm>
            <a:off x="3822104" y="6219901"/>
            <a:ext cx="2699238" cy="369332"/>
          </a:xfrm>
          <a:prstGeom prst="rect">
            <a:avLst/>
          </a:prstGeom>
          <a:noFill/>
        </p:spPr>
        <p:txBody>
          <a:bodyPr wrap="square" rtlCol="0">
            <a:spAutoFit/>
          </a:bodyPr>
          <a:lstStyle/>
          <a:p>
            <a:r>
              <a:rPr lang="en-US" sz="1800" b="1" dirty="0">
                <a:solidFill>
                  <a:schemeClr val="bg1"/>
                </a:solidFill>
              </a:rPr>
              <a:t>Priorities</a:t>
            </a:r>
          </a:p>
        </p:txBody>
      </p:sp>
      <p:cxnSp>
        <p:nvCxnSpPr>
          <p:cNvPr id="10" name="Straight Arrow Connector 9">
            <a:extLst>
              <a:ext uri="{FF2B5EF4-FFF2-40B4-BE49-F238E27FC236}">
                <a16:creationId xmlns="" xmlns:a16="http://schemas.microsoft.com/office/drawing/2014/main" id="{DD06BA3C-9853-4700-94A7-43BB90517936}"/>
              </a:ext>
            </a:extLst>
          </p:cNvPr>
          <p:cNvCxnSpPr/>
          <p:nvPr/>
        </p:nvCxnSpPr>
        <p:spPr>
          <a:xfrm flipV="1">
            <a:off x="4285926" y="5843573"/>
            <a:ext cx="14908" cy="416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Performance Tuning Worklist - Usage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bwMode="gray">
          <a:xfrm>
            <a:off x="611554" y="1484784"/>
            <a:ext cx="9947354" cy="333298"/>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000" b="1" kern="0" dirty="0">
                <a:solidFill>
                  <a:schemeClr val="bg1"/>
                </a:solidFill>
                <a:ea typeface="Arial Unicode MS" pitchFamily="34" charset="-128"/>
                <a:cs typeface="Arial Unicode MS" pitchFamily="34" charset="-128"/>
              </a:rPr>
              <a:t>Transaction SWLT provides a combined view with flexible navigation options</a:t>
            </a: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10044" y="1930765"/>
            <a:ext cx="7730606" cy="3702939"/>
          </a:xfrm>
          <a:prstGeom prst="rect">
            <a:avLst/>
          </a:prstGeom>
          <a:noFill/>
          <a:ln w="9525">
            <a:solidFill>
              <a:srgbClr val="0076CB"/>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7"/>
          <p:cNvSpPr txBox="1"/>
          <p:nvPr/>
        </p:nvSpPr>
        <p:spPr bwMode="gray">
          <a:xfrm>
            <a:off x="325187" y="5034263"/>
            <a:ext cx="1593482" cy="769263"/>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800" kern="0" dirty="0">
                <a:solidFill>
                  <a:schemeClr val="bg1"/>
                </a:solidFill>
                <a:ea typeface="Arial Unicode MS" pitchFamily="34" charset="-128"/>
                <a:cs typeface="Arial Unicode MS" pitchFamily="34" charset="-128"/>
              </a:rPr>
              <a:t>SQLM Data</a:t>
            </a:r>
            <a:r>
              <a:rPr lang="en-US" sz="1600" kern="0" dirty="0">
                <a:solidFill>
                  <a:schemeClr val="bg1"/>
                </a:solidFill>
                <a:ea typeface="Arial Unicode MS" pitchFamily="34" charset="-128"/>
                <a:cs typeface="Arial Unicode MS" pitchFamily="34" charset="-128"/>
              </a:rPr>
              <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Different request</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entry points</a:t>
            </a:r>
          </a:p>
        </p:txBody>
      </p:sp>
      <p:sp>
        <p:nvSpPr>
          <p:cNvPr id="9" name="TextBox 8"/>
          <p:cNvSpPr txBox="1"/>
          <p:nvPr/>
        </p:nvSpPr>
        <p:spPr bwMode="gray">
          <a:xfrm>
            <a:off x="10361420" y="5034264"/>
            <a:ext cx="1638715" cy="769263"/>
          </a:xfrm>
          <a:prstGeom prst="rect">
            <a:avLst/>
          </a:prstGeom>
          <a:noFill/>
          <a:ln>
            <a:noFill/>
          </a:ln>
        </p:spPr>
        <p:txBody>
          <a:bodyPr wrap="square" lIns="0" tIns="0" rIns="0" bIns="0">
            <a:spAutoFit/>
          </a:bodyPr>
          <a:lstStyle/>
          <a:p>
            <a:pPr>
              <a:spcBef>
                <a:spcPct val="50000"/>
              </a:spcBef>
              <a:buClr>
                <a:srgbClr val="F0AB00"/>
              </a:buClr>
              <a:buSzPct val="80000"/>
              <a:defRPr/>
            </a:pPr>
            <a:r>
              <a:rPr lang="en-US" sz="1800" kern="0" dirty="0">
                <a:solidFill>
                  <a:schemeClr val="bg1"/>
                </a:solidFill>
                <a:ea typeface="Arial Unicode MS" pitchFamily="34" charset="-128"/>
                <a:cs typeface="Arial Unicode MS" pitchFamily="34" charset="-128"/>
              </a:rPr>
              <a:t>ATC Results</a:t>
            </a:r>
            <a:br>
              <a:rPr lang="en-US" sz="18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Detailed check results</a:t>
            </a:r>
          </a:p>
        </p:txBody>
      </p:sp>
      <p:sp>
        <p:nvSpPr>
          <p:cNvPr id="10" name="Rectangle 9"/>
          <p:cNvSpPr/>
          <p:nvPr/>
        </p:nvSpPr>
        <p:spPr bwMode="gray">
          <a:xfrm>
            <a:off x="2007546" y="1818081"/>
            <a:ext cx="8264994" cy="31187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2" name="TextBox 11"/>
          <p:cNvSpPr txBox="1"/>
          <p:nvPr/>
        </p:nvSpPr>
        <p:spPr bwMode="gray">
          <a:xfrm>
            <a:off x="325187" y="2243433"/>
            <a:ext cx="1593482" cy="492329"/>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Ranked</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worklist</a:t>
            </a:r>
          </a:p>
        </p:txBody>
      </p:sp>
      <p:sp>
        <p:nvSpPr>
          <p:cNvPr id="13" name="Rectangle 12"/>
          <p:cNvSpPr/>
          <p:nvPr/>
        </p:nvSpPr>
        <p:spPr bwMode="gray">
          <a:xfrm>
            <a:off x="2007547" y="5038373"/>
            <a:ext cx="426779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4" name="Rectangle 13"/>
          <p:cNvSpPr/>
          <p:nvPr/>
        </p:nvSpPr>
        <p:spPr bwMode="gray">
          <a:xfrm>
            <a:off x="6438821" y="5038373"/>
            <a:ext cx="383371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5" name="Oval 89"/>
          <p:cNvSpPr/>
          <p:nvPr/>
        </p:nvSpPr>
        <p:spPr bwMode="gray">
          <a:xfrm>
            <a:off x="2037067" y="181808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1</a:t>
            </a:r>
            <a:endParaRPr lang="en-US" sz="2400" kern="0" dirty="0">
              <a:solidFill>
                <a:schemeClr val="bg1"/>
              </a:solidFill>
              <a:ea typeface="Arial Unicode MS" pitchFamily="34" charset="-128"/>
              <a:cs typeface="Arial Unicode MS" pitchFamily="34" charset="-128"/>
            </a:endParaRPr>
          </a:p>
        </p:txBody>
      </p:sp>
      <p:sp>
        <p:nvSpPr>
          <p:cNvPr id="16" name="Oval 89"/>
          <p:cNvSpPr/>
          <p:nvPr/>
        </p:nvSpPr>
        <p:spPr bwMode="gray">
          <a:xfrm>
            <a:off x="2007547" y="5621007"/>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2</a:t>
            </a:r>
            <a:endParaRPr lang="en-US" sz="2400" kern="0" dirty="0">
              <a:solidFill>
                <a:schemeClr val="bg1"/>
              </a:solidFill>
              <a:ea typeface="Arial Unicode MS" pitchFamily="34" charset="-128"/>
              <a:cs typeface="Arial Unicode MS" pitchFamily="34" charset="-128"/>
            </a:endParaRPr>
          </a:p>
        </p:txBody>
      </p:sp>
      <p:sp>
        <p:nvSpPr>
          <p:cNvPr id="17" name="Oval 89"/>
          <p:cNvSpPr/>
          <p:nvPr/>
        </p:nvSpPr>
        <p:spPr bwMode="gray">
          <a:xfrm>
            <a:off x="9882105" y="560831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3</a:t>
            </a:r>
            <a:endParaRPr lang="en-US" sz="2400" kern="0" dirty="0">
              <a:solidFill>
                <a:schemeClr val="bg1"/>
              </a:solidFill>
              <a:ea typeface="Arial Unicode MS" pitchFamily="34" charset="-128"/>
              <a:cs typeface="Arial Unicode MS" pitchFamily="34" charset="-128"/>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2" grpId="0"/>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Exercise 3</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bwMode="gray">
          <a:xfrm>
            <a:off x="609441" y="1279145"/>
            <a:ext cx="3600400" cy="709695"/>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b="1" kern="0" dirty="0" smtClean="0">
                <a:solidFill>
                  <a:schemeClr val="bg1"/>
                </a:solidFill>
                <a:ea typeface="Arial Unicode MS" pitchFamily="34" charset="-128"/>
                <a:cs typeface="Arial Unicode MS" pitchFamily="34" charset="-128"/>
                <a:hlinkClick r:id="rId3"/>
              </a:rPr>
              <a:t>Performance DB Check</a:t>
            </a:r>
            <a:endParaRPr lang="en-US" sz="2400" b="1" kern="0" dirty="0">
              <a:solidFill>
                <a:schemeClr val="bg1"/>
              </a:solidFill>
              <a:ea typeface="Arial Unicode MS" pitchFamily="34" charset="-128"/>
              <a:cs typeface="Arial Unicode MS" pitchFamily="34" charset="-128"/>
            </a:endParaRPr>
          </a:p>
        </p:txBody>
      </p:sp>
      <p:pic>
        <p:nvPicPr>
          <p:cNvPr id="1026" name="Picture 2" descr="Performance Reporting in the Project Manag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796" y="1844824"/>
            <a:ext cx="8077200" cy="454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20520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9313</TotalTime>
  <Words>412</Words>
  <Application>Microsoft Office PowerPoint</Application>
  <PresentationFormat>Custom</PresentationFormat>
  <Paragraphs>93</Paragraphs>
  <Slides>13</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vt:i4>
      </vt:variant>
    </vt:vector>
  </HeadingPairs>
  <TitlesOfParts>
    <vt:vector size="27" baseType="lpstr">
      <vt:lpstr>Arial Unicode MS</vt:lpstr>
      <vt:lpstr>Arial</vt:lpstr>
      <vt:lpstr>Arial Black</vt:lpstr>
      <vt:lpstr>Arial Bold</vt:lpstr>
      <vt:lpstr>Benton Sans</vt:lpstr>
      <vt:lpstr>Calibri</vt:lpstr>
      <vt:lpstr>Cooper Black</vt:lpstr>
      <vt:lpstr>Monaco</vt:lpstr>
      <vt:lpstr>Open Sans</vt:lpstr>
      <vt:lpstr>Patua One</vt:lpstr>
      <vt:lpstr>Segoe UI</vt:lpstr>
      <vt:lpstr>Segoe UI Bold</vt:lpstr>
      <vt:lpstr>Wingdings</vt:lpstr>
      <vt:lpstr>Office Theme</vt:lpstr>
      <vt:lpstr>ABAP on Hana s/4 Hana Training</vt:lpstr>
      <vt:lpstr>Agenda – Day 5</vt:lpstr>
      <vt:lpstr>Performance Guild line for ABAP Code</vt:lpstr>
      <vt:lpstr>SQLM ( SQL Monitor )</vt:lpstr>
      <vt:lpstr>SQL_M Architecture  </vt:lpstr>
      <vt:lpstr>SQL Performance Tuning Worklist </vt:lpstr>
      <vt:lpstr>SQL Performance Tuning Worklist - Usage</vt:lpstr>
      <vt:lpstr>Exercise 3</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268</cp:revision>
  <dcterms:created xsi:type="dcterms:W3CDTF">2013-09-12T13:05:01Z</dcterms:created>
  <dcterms:modified xsi:type="dcterms:W3CDTF">2021-09-08T07:17:41Z</dcterms:modified>
</cp:coreProperties>
</file>